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9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vertBarState="minimized">
    <p:restoredLeft sz="4724"/>
    <p:restoredTop sz="94660"/>
  </p:normalViewPr>
  <p:slideViewPr>
    <p:cSldViewPr>
      <p:cViewPr>
        <p:scale>
          <a:sx n="80" d="100"/>
          <a:sy n="80" d="100"/>
        </p:scale>
        <p:origin x="-2016" y="-1170"/>
      </p:cViewPr>
      <p:guideLst>
        <p:guide orient="horz" pos="2203"/>
        <p:guide pos="2878"/>
        <p:guide pos="294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78"/>
        <p:guide pos="2156"/>
      </p:guideLst>
    </p:cSldViewPr>
  </p:notesViewPr>
  <p:gridSpacing cx="73736192" cy="73736192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BA4CA4B4-6350-40F7-8499-3D2A466A6160}" type="datetime1">
              <a:rPr lang="ko-KR" altLang="en-US"/>
              <a:pPr lvl="0">
                <a:defRPr lang="ko-KR" altLang="en-US"/>
              </a:pPr>
              <a:t>2016-11-07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C2A1C69-CF26-402B-B448-D8A14A5869D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2016-11-07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372028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13347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040215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34480" r="13148" b="45584"/>
          <a:stretch/>
        </p:blipFill>
        <p:spPr>
          <a:xfrm>
            <a:off x="0" y="2087266"/>
            <a:ext cx="9144000" cy="4770734"/>
          </a:xfrm>
          <a:prstGeom prst="rect">
            <a:avLst/>
          </a:prstGeom>
        </p:spPr>
      </p:pic>
      <p:grpSp>
        <p:nvGrpSpPr>
          <p:cNvPr id="78" name="그룹 77"/>
          <p:cNvGrpSpPr/>
          <p:nvPr userDrawn="1"/>
        </p:nvGrpSpPr>
        <p:grpSpPr>
          <a:xfrm>
            <a:off x="8163574" y="1"/>
            <a:ext cx="987073" cy="1014440"/>
            <a:chOff x="8163574" y="1"/>
            <a:chExt cx="987073" cy="1014440"/>
          </a:xfrm>
        </p:grpSpPr>
        <p:sp>
          <p:nvSpPr>
            <p:cNvPr id="79" name="이등변 삼각형 78"/>
            <p:cNvSpPr/>
            <p:nvPr/>
          </p:nvSpPr>
          <p:spPr>
            <a:xfrm>
              <a:off x="8163574" y="1"/>
              <a:ext cx="588284" cy="507987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9"/>
            <p:cNvSpPr/>
            <p:nvPr/>
          </p:nvSpPr>
          <p:spPr>
            <a:xfrm flipV="1">
              <a:off x="8457427" y="768"/>
              <a:ext cx="588284" cy="507987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이등변 삼각형 59"/>
            <p:cNvSpPr/>
            <p:nvPr/>
          </p:nvSpPr>
          <p:spPr>
            <a:xfrm>
              <a:off x="8751569" y="1"/>
              <a:ext cx="399078" cy="507987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81"/>
            <p:cNvSpPr/>
            <p:nvPr/>
          </p:nvSpPr>
          <p:spPr>
            <a:xfrm flipV="1">
              <a:off x="8164226" y="506454"/>
              <a:ext cx="588284" cy="50798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이등변 삼각형 82"/>
            <p:cNvSpPr/>
            <p:nvPr/>
          </p:nvSpPr>
          <p:spPr>
            <a:xfrm>
              <a:off x="8457529" y="505687"/>
              <a:ext cx="588284" cy="50798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이등변 삼각형 112"/>
            <p:cNvSpPr/>
            <p:nvPr/>
          </p:nvSpPr>
          <p:spPr>
            <a:xfrm flipV="1">
              <a:off x="8750833" y="506454"/>
              <a:ext cx="399814" cy="507987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이등변 삼각형 115"/>
            <p:cNvSpPr/>
            <p:nvPr/>
          </p:nvSpPr>
          <p:spPr>
            <a:xfrm flipV="1">
              <a:off x="9045710" y="768"/>
              <a:ext cx="104936" cy="181227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/>
          <p:cNvGrpSpPr/>
          <p:nvPr userDrawn="1"/>
        </p:nvGrpSpPr>
        <p:grpSpPr>
          <a:xfrm flipH="1" flipV="1">
            <a:off x="13718" y="1"/>
            <a:ext cx="739931" cy="760446"/>
            <a:chOff x="8163574" y="1"/>
            <a:chExt cx="987073" cy="1014440"/>
          </a:xfrm>
        </p:grpSpPr>
        <p:sp>
          <p:nvSpPr>
            <p:cNvPr id="87" name="이등변 삼각형 86"/>
            <p:cNvSpPr/>
            <p:nvPr/>
          </p:nvSpPr>
          <p:spPr>
            <a:xfrm>
              <a:off x="8163574" y="1"/>
              <a:ext cx="588284" cy="507987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이등변 삼각형 87"/>
            <p:cNvSpPr/>
            <p:nvPr/>
          </p:nvSpPr>
          <p:spPr>
            <a:xfrm flipV="1">
              <a:off x="8457427" y="768"/>
              <a:ext cx="588284" cy="507987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이등변 삼각형 59"/>
            <p:cNvSpPr/>
            <p:nvPr/>
          </p:nvSpPr>
          <p:spPr>
            <a:xfrm>
              <a:off x="8751569" y="1"/>
              <a:ext cx="399078" cy="507987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이등변 삼각형 89"/>
            <p:cNvSpPr/>
            <p:nvPr/>
          </p:nvSpPr>
          <p:spPr>
            <a:xfrm flipV="1">
              <a:off x="8164226" y="506454"/>
              <a:ext cx="588284" cy="50798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이등변 삼각형 90"/>
            <p:cNvSpPr/>
            <p:nvPr/>
          </p:nvSpPr>
          <p:spPr>
            <a:xfrm>
              <a:off x="8457529" y="505687"/>
              <a:ext cx="588284" cy="50798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이등변 삼각형 112"/>
            <p:cNvSpPr/>
            <p:nvPr/>
          </p:nvSpPr>
          <p:spPr>
            <a:xfrm flipV="1">
              <a:off x="8750833" y="506454"/>
              <a:ext cx="399814" cy="507987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이등변 삼각형 115"/>
            <p:cNvSpPr/>
            <p:nvPr/>
          </p:nvSpPr>
          <p:spPr>
            <a:xfrm flipV="1">
              <a:off x="9045710" y="768"/>
              <a:ext cx="104936" cy="181227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665702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228" t="-19619" r="8228" b="256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 rot="16200000">
            <a:off x="265577" y="-265577"/>
            <a:ext cx="980729" cy="1511881"/>
            <a:chOff x="4687107" y="-12700"/>
            <a:chExt cx="4456895" cy="6870700"/>
          </a:xfrm>
        </p:grpSpPr>
        <p:sp>
          <p:nvSpPr>
            <p:cNvPr id="6" name="이등변 삼각형 117"/>
            <p:cNvSpPr/>
            <p:nvPr/>
          </p:nvSpPr>
          <p:spPr>
            <a:xfrm flipV="1">
              <a:off x="8663079" y="4564303"/>
              <a:ext cx="480923" cy="830561"/>
            </a:xfrm>
            <a:custGeom>
              <a:avLst/>
              <a:gdLst/>
              <a:ahLst/>
              <a:cxnLst/>
              <a:rect l="l" t="t" r="r" b="b"/>
              <a:pathLst>
                <a:path w="480923" h="830561">
                  <a:moveTo>
                    <a:pt x="0" y="830561"/>
                  </a:moveTo>
                  <a:lnTo>
                    <a:pt x="480923" y="830561"/>
                  </a:lnTo>
                  <a:lnTo>
                    <a:pt x="480923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4687107" y="-12700"/>
              <a:ext cx="2656256" cy="2293698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flipV="1">
              <a:off x="6013929" y="-9235"/>
              <a:ext cx="2656256" cy="2293698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59"/>
            <p:cNvSpPr/>
            <p:nvPr/>
          </p:nvSpPr>
          <p:spPr>
            <a:xfrm>
              <a:off x="7342058" y="-12700"/>
              <a:ext cx="1801943" cy="2293698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flipV="1">
              <a:off x="4690050" y="2274069"/>
              <a:ext cx="2656256" cy="229369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>
              <a:off x="6014392" y="2270605"/>
              <a:ext cx="2656256" cy="229369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2"/>
            <p:cNvSpPr/>
            <p:nvPr/>
          </p:nvSpPr>
          <p:spPr>
            <a:xfrm flipV="1">
              <a:off x="7338735" y="2274069"/>
              <a:ext cx="1805266" cy="2293698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14"/>
            <p:cNvSpPr/>
            <p:nvPr/>
          </p:nvSpPr>
          <p:spPr>
            <a:xfrm>
              <a:off x="8675778" y="3755677"/>
              <a:ext cx="468222" cy="808627"/>
            </a:xfrm>
            <a:custGeom>
              <a:avLst/>
              <a:gdLst/>
              <a:ahLst/>
              <a:cxnLst/>
              <a:rect l="l" t="t" r="r" b="b"/>
              <a:pathLst>
                <a:path w="468222" h="808627">
                  <a:moveTo>
                    <a:pt x="468222" y="0"/>
                  </a:moveTo>
                  <a:lnTo>
                    <a:pt x="468222" y="808627"/>
                  </a:lnTo>
                  <a:lnTo>
                    <a:pt x="0" y="8086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15"/>
            <p:cNvSpPr/>
            <p:nvPr/>
          </p:nvSpPr>
          <p:spPr>
            <a:xfrm flipV="1">
              <a:off x="8670186" y="-9235"/>
              <a:ext cx="473815" cy="818286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 flipV="1">
              <a:off x="6021964" y="4564302"/>
              <a:ext cx="2656256" cy="2293698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23"/>
            <p:cNvSpPr/>
            <p:nvPr/>
          </p:nvSpPr>
          <p:spPr>
            <a:xfrm>
              <a:off x="7346306" y="4564302"/>
              <a:ext cx="1797696" cy="2293698"/>
            </a:xfrm>
            <a:custGeom>
              <a:avLst/>
              <a:gdLst/>
              <a:ahLst/>
              <a:cxnLst/>
              <a:rect l="l" t="t" r="r" b="b"/>
              <a:pathLst>
                <a:path w="1797696" h="2293698">
                  <a:moveTo>
                    <a:pt x="1328128" y="0"/>
                  </a:moveTo>
                  <a:lnTo>
                    <a:pt x="1797696" y="810952"/>
                  </a:lnTo>
                  <a:lnTo>
                    <a:pt x="1797696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 userDrawn="1"/>
        </p:nvGrpSpPr>
        <p:grpSpPr>
          <a:xfrm rot="5400000" flipH="1">
            <a:off x="5610011" y="-753060"/>
            <a:ext cx="2780928" cy="4287047"/>
            <a:chOff x="4687107" y="-12700"/>
            <a:chExt cx="4456895" cy="6870700"/>
          </a:xfrm>
        </p:grpSpPr>
        <p:sp>
          <p:nvSpPr>
            <p:cNvPr id="18" name="이등변 삼각형 117"/>
            <p:cNvSpPr/>
            <p:nvPr/>
          </p:nvSpPr>
          <p:spPr>
            <a:xfrm flipV="1">
              <a:off x="8663079" y="4564303"/>
              <a:ext cx="480923" cy="830561"/>
            </a:xfrm>
            <a:custGeom>
              <a:avLst/>
              <a:gdLst/>
              <a:ahLst/>
              <a:cxnLst/>
              <a:rect l="l" t="t" r="r" b="b"/>
              <a:pathLst>
                <a:path w="480923" h="830561">
                  <a:moveTo>
                    <a:pt x="0" y="830561"/>
                  </a:moveTo>
                  <a:lnTo>
                    <a:pt x="480923" y="830561"/>
                  </a:lnTo>
                  <a:lnTo>
                    <a:pt x="480923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/>
            <p:cNvSpPr/>
            <p:nvPr/>
          </p:nvSpPr>
          <p:spPr>
            <a:xfrm>
              <a:off x="4687107" y="-12700"/>
              <a:ext cx="2656256" cy="2293698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013929" y="-9235"/>
              <a:ext cx="2656256" cy="2293698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59"/>
            <p:cNvSpPr/>
            <p:nvPr/>
          </p:nvSpPr>
          <p:spPr>
            <a:xfrm>
              <a:off x="7342058" y="-12700"/>
              <a:ext cx="1801943" cy="2293698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/>
            <p:cNvSpPr/>
            <p:nvPr/>
          </p:nvSpPr>
          <p:spPr>
            <a:xfrm flipV="1">
              <a:off x="4690050" y="2274069"/>
              <a:ext cx="2656256" cy="229369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/>
            <p:cNvSpPr/>
            <p:nvPr/>
          </p:nvSpPr>
          <p:spPr>
            <a:xfrm>
              <a:off x="6014392" y="2270605"/>
              <a:ext cx="2656256" cy="229369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112"/>
            <p:cNvSpPr/>
            <p:nvPr/>
          </p:nvSpPr>
          <p:spPr>
            <a:xfrm flipV="1">
              <a:off x="7338735" y="2274069"/>
              <a:ext cx="1805266" cy="2293698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114"/>
            <p:cNvSpPr/>
            <p:nvPr/>
          </p:nvSpPr>
          <p:spPr>
            <a:xfrm>
              <a:off x="8675778" y="3755677"/>
              <a:ext cx="468222" cy="808627"/>
            </a:xfrm>
            <a:custGeom>
              <a:avLst/>
              <a:gdLst/>
              <a:ahLst/>
              <a:cxnLst/>
              <a:rect l="l" t="t" r="r" b="b"/>
              <a:pathLst>
                <a:path w="468222" h="808627">
                  <a:moveTo>
                    <a:pt x="468222" y="0"/>
                  </a:moveTo>
                  <a:lnTo>
                    <a:pt x="468222" y="808627"/>
                  </a:lnTo>
                  <a:lnTo>
                    <a:pt x="0" y="8086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115"/>
            <p:cNvSpPr/>
            <p:nvPr/>
          </p:nvSpPr>
          <p:spPr>
            <a:xfrm flipV="1">
              <a:off x="8670186" y="-9235"/>
              <a:ext cx="473815" cy="818286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/>
            <p:cNvSpPr/>
            <p:nvPr/>
          </p:nvSpPr>
          <p:spPr>
            <a:xfrm flipV="1">
              <a:off x="6021964" y="4564302"/>
              <a:ext cx="2656256" cy="2293698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123"/>
            <p:cNvSpPr/>
            <p:nvPr/>
          </p:nvSpPr>
          <p:spPr>
            <a:xfrm>
              <a:off x="7346306" y="4564302"/>
              <a:ext cx="1797696" cy="2293698"/>
            </a:xfrm>
            <a:custGeom>
              <a:avLst/>
              <a:gdLst/>
              <a:ahLst/>
              <a:cxnLst/>
              <a:rect l="l" t="t" r="r" b="b"/>
              <a:pathLst>
                <a:path w="1797696" h="2293698">
                  <a:moveTo>
                    <a:pt x="1328128" y="0"/>
                  </a:moveTo>
                  <a:lnTo>
                    <a:pt x="1797696" y="810952"/>
                  </a:lnTo>
                  <a:lnTo>
                    <a:pt x="1797696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300630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 userDrawn="1"/>
        </p:nvGrpSpPr>
        <p:grpSpPr>
          <a:xfrm>
            <a:off x="8163574" y="1"/>
            <a:ext cx="987073" cy="1014440"/>
            <a:chOff x="8163574" y="1"/>
            <a:chExt cx="987073" cy="1014440"/>
          </a:xfrm>
        </p:grpSpPr>
        <p:sp>
          <p:nvSpPr>
            <p:cNvPr id="14" name="이등변 삼각형 13"/>
            <p:cNvSpPr/>
            <p:nvPr/>
          </p:nvSpPr>
          <p:spPr>
            <a:xfrm>
              <a:off x="8163574" y="1"/>
              <a:ext cx="588284" cy="507987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 flipV="1">
              <a:off x="8457427" y="768"/>
              <a:ext cx="588284" cy="507987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59"/>
            <p:cNvSpPr/>
            <p:nvPr/>
          </p:nvSpPr>
          <p:spPr>
            <a:xfrm>
              <a:off x="8751569" y="1"/>
              <a:ext cx="399078" cy="507987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 flipV="1">
              <a:off x="8164226" y="506454"/>
              <a:ext cx="588284" cy="50798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8457529" y="505687"/>
              <a:ext cx="588284" cy="50798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12"/>
            <p:cNvSpPr/>
            <p:nvPr/>
          </p:nvSpPr>
          <p:spPr>
            <a:xfrm flipV="1">
              <a:off x="8750833" y="506454"/>
              <a:ext cx="399814" cy="507987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15"/>
            <p:cNvSpPr/>
            <p:nvPr/>
          </p:nvSpPr>
          <p:spPr>
            <a:xfrm flipV="1">
              <a:off x="9045710" y="768"/>
              <a:ext cx="104936" cy="181227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 userDrawn="1"/>
        </p:nvGrpSpPr>
        <p:grpSpPr>
          <a:xfrm flipH="1" flipV="1">
            <a:off x="13718" y="1"/>
            <a:ext cx="739931" cy="760446"/>
            <a:chOff x="8163574" y="1"/>
            <a:chExt cx="987073" cy="1014440"/>
          </a:xfrm>
        </p:grpSpPr>
        <p:sp>
          <p:nvSpPr>
            <p:cNvPr id="22" name="이등변 삼각형 21"/>
            <p:cNvSpPr/>
            <p:nvPr/>
          </p:nvSpPr>
          <p:spPr>
            <a:xfrm>
              <a:off x="8163574" y="1"/>
              <a:ext cx="588284" cy="507987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8457427" y="768"/>
              <a:ext cx="588284" cy="507987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59"/>
            <p:cNvSpPr/>
            <p:nvPr/>
          </p:nvSpPr>
          <p:spPr>
            <a:xfrm>
              <a:off x="8751569" y="1"/>
              <a:ext cx="399078" cy="507987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/>
            <p:cNvSpPr/>
            <p:nvPr/>
          </p:nvSpPr>
          <p:spPr>
            <a:xfrm flipV="1">
              <a:off x="8164226" y="506454"/>
              <a:ext cx="588284" cy="50798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/>
            <p:cNvSpPr/>
            <p:nvPr/>
          </p:nvSpPr>
          <p:spPr>
            <a:xfrm>
              <a:off x="8457529" y="505687"/>
              <a:ext cx="588284" cy="50798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112"/>
            <p:cNvSpPr/>
            <p:nvPr/>
          </p:nvSpPr>
          <p:spPr>
            <a:xfrm flipV="1">
              <a:off x="8750833" y="506454"/>
              <a:ext cx="399814" cy="507987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115"/>
            <p:cNvSpPr/>
            <p:nvPr/>
          </p:nvSpPr>
          <p:spPr>
            <a:xfrm flipV="1">
              <a:off x="9045710" y="768"/>
              <a:ext cx="104936" cy="181227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988168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8163574" y="1"/>
            <a:ext cx="987073" cy="1014440"/>
            <a:chOff x="8163574" y="1"/>
            <a:chExt cx="987073" cy="1014440"/>
          </a:xfrm>
        </p:grpSpPr>
        <p:sp>
          <p:nvSpPr>
            <p:cNvPr id="6" name="이등변 삼각형 5"/>
            <p:cNvSpPr/>
            <p:nvPr/>
          </p:nvSpPr>
          <p:spPr>
            <a:xfrm>
              <a:off x="8163574" y="1"/>
              <a:ext cx="588284" cy="507987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flipV="1">
              <a:off x="8457427" y="768"/>
              <a:ext cx="588284" cy="507987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59"/>
            <p:cNvSpPr/>
            <p:nvPr/>
          </p:nvSpPr>
          <p:spPr>
            <a:xfrm>
              <a:off x="8751569" y="1"/>
              <a:ext cx="399078" cy="507987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flipV="1">
              <a:off x="8164226" y="506454"/>
              <a:ext cx="588284" cy="50798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8457529" y="505687"/>
              <a:ext cx="588284" cy="50798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12"/>
            <p:cNvSpPr/>
            <p:nvPr/>
          </p:nvSpPr>
          <p:spPr>
            <a:xfrm flipV="1">
              <a:off x="8750833" y="506454"/>
              <a:ext cx="399814" cy="507987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5"/>
            <p:cNvSpPr/>
            <p:nvPr/>
          </p:nvSpPr>
          <p:spPr>
            <a:xfrm flipV="1">
              <a:off x="9045710" y="768"/>
              <a:ext cx="104936" cy="181227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 flipH="1" flipV="1">
            <a:off x="13718" y="1"/>
            <a:ext cx="739931" cy="760446"/>
            <a:chOff x="8163574" y="1"/>
            <a:chExt cx="987073" cy="1014440"/>
          </a:xfrm>
        </p:grpSpPr>
        <p:sp>
          <p:nvSpPr>
            <p:cNvPr id="14" name="이등변 삼각형 13"/>
            <p:cNvSpPr/>
            <p:nvPr/>
          </p:nvSpPr>
          <p:spPr>
            <a:xfrm>
              <a:off x="8163574" y="1"/>
              <a:ext cx="588284" cy="507987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 flipV="1">
              <a:off x="8457427" y="768"/>
              <a:ext cx="588284" cy="507987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59"/>
            <p:cNvSpPr/>
            <p:nvPr/>
          </p:nvSpPr>
          <p:spPr>
            <a:xfrm>
              <a:off x="8751569" y="1"/>
              <a:ext cx="399078" cy="507987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 flipV="1">
              <a:off x="8164226" y="506454"/>
              <a:ext cx="588284" cy="50798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8457529" y="505687"/>
              <a:ext cx="588284" cy="50798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12"/>
            <p:cNvSpPr/>
            <p:nvPr/>
          </p:nvSpPr>
          <p:spPr>
            <a:xfrm flipV="1">
              <a:off x="8750833" y="506454"/>
              <a:ext cx="399814" cy="507987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15"/>
            <p:cNvSpPr/>
            <p:nvPr/>
          </p:nvSpPr>
          <p:spPr>
            <a:xfrm flipV="1">
              <a:off x="9045710" y="768"/>
              <a:ext cx="104936" cy="181227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095780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991769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08610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66050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7" r:id="rId7"/>
    <p:sldLayoutId id="2147483668" r:id="rId8"/>
    <p:sldLayoutId id="2147483666" r:id="rId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8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2924944"/>
            <a:ext cx="6480720" cy="1092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교내 버스 알리미</a:t>
            </a:r>
            <a:endParaRPr lang="ko-KR" altLang="en-US" sz="6600">
              <a:solidFill>
                <a:schemeClr val="tx1">
                  <a:lumMod val="85000"/>
                  <a:lumOff val="15000"/>
                </a:schemeClr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39744" y="5445224"/>
            <a:ext cx="2304256" cy="100129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en-US" altLang="ko-KR" sz="2000" b="1">
                <a:solidFill>
                  <a:srgbClr val="4aabc6"/>
                </a:solidFill>
                <a:latin typeface="나눔고딕"/>
                <a:ea typeface="나눔고딕"/>
              </a:rPr>
              <a:t>B2890</a:t>
            </a:r>
            <a:r>
              <a:rPr lang="ko-KR" altLang="en-US" sz="2000" b="1">
                <a:solidFill>
                  <a:srgbClr val="4aabc6"/>
                </a:solidFill>
                <a:latin typeface="나눔고딕"/>
                <a:ea typeface="나눔고딕"/>
              </a:rPr>
              <a:t>08</a:t>
            </a:r>
            <a:r>
              <a:rPr lang="en-US" altLang="ko-KR" sz="2000" b="1">
                <a:solidFill>
                  <a:srgbClr val="4aabc6"/>
                </a:solidFill>
                <a:latin typeface="나눔고딕"/>
                <a:ea typeface="나눔고딕"/>
              </a:rPr>
              <a:t> </a:t>
            </a:r>
            <a:r>
              <a:rPr lang="ko-KR" altLang="en-US" sz="2000" b="1">
                <a:solidFill>
                  <a:srgbClr val="4aabc6"/>
                </a:solidFill>
                <a:latin typeface="나눔고딕"/>
                <a:ea typeface="나눔고딕"/>
              </a:rPr>
              <a:t>  김근홍</a:t>
            </a:r>
            <a:endParaRPr lang="ko-KR" altLang="en-US" sz="2000" b="1">
              <a:solidFill>
                <a:srgbClr val="4aabc6"/>
              </a:solidFill>
              <a:latin typeface="나눔고딕"/>
              <a:ea typeface="나눔고딕"/>
            </a:endParaRPr>
          </a:p>
          <a:p>
            <a:pPr lvl="0">
              <a:defRPr lang="ko-KR" altLang="en-US"/>
            </a:pPr>
            <a:r>
              <a:rPr lang="en-US" altLang="ko-KR" sz="2000" b="1">
                <a:solidFill>
                  <a:srgbClr val="4aabc6"/>
                </a:solidFill>
                <a:latin typeface="나눔고딕"/>
                <a:ea typeface="나눔고딕"/>
              </a:rPr>
              <a:t>B289012 </a:t>
            </a:r>
            <a:r>
              <a:rPr lang="ko-KR" altLang="en-US" sz="2000" b="1">
                <a:solidFill>
                  <a:srgbClr val="4aabc6"/>
                </a:solidFill>
                <a:latin typeface="나눔고딕"/>
                <a:ea typeface="나눔고딕"/>
              </a:rPr>
              <a:t>  김대연</a:t>
            </a:r>
            <a:endParaRPr lang="ko-KR" altLang="en-US" sz="2000" b="1">
              <a:solidFill>
                <a:srgbClr val="4aabc6"/>
              </a:solidFill>
              <a:latin typeface="나눔고딕"/>
              <a:ea typeface="나눔고딕"/>
            </a:endParaRPr>
          </a:p>
          <a:p>
            <a:pPr lvl="0">
              <a:defRPr lang="ko-KR" altLang="en-US"/>
            </a:pPr>
            <a:r>
              <a:rPr lang="en-US" altLang="ko-KR" sz="2000" b="1">
                <a:solidFill>
                  <a:srgbClr val="4aabc6"/>
                </a:solidFill>
                <a:latin typeface="나눔고딕"/>
                <a:ea typeface="나눔고딕"/>
              </a:rPr>
              <a:t>B289046 </a:t>
            </a:r>
            <a:r>
              <a:rPr lang="ko-KR" altLang="en-US" sz="2000" b="1">
                <a:solidFill>
                  <a:srgbClr val="4aabc6"/>
                </a:solidFill>
                <a:latin typeface="나눔고딕"/>
                <a:ea typeface="나눔고딕"/>
              </a:rPr>
              <a:t> </a:t>
            </a:r>
            <a:r>
              <a:rPr lang="en-US" altLang="ko-KR" sz="2000" b="1">
                <a:solidFill>
                  <a:srgbClr val="4aabc6"/>
                </a:solidFill>
                <a:latin typeface="나눔고딕"/>
                <a:ea typeface="나눔고딕"/>
              </a:rPr>
              <a:t> </a:t>
            </a:r>
            <a:r>
              <a:rPr lang="ko-KR" altLang="en-US" sz="2000" b="1">
                <a:solidFill>
                  <a:srgbClr val="4aabc6"/>
                </a:solidFill>
                <a:latin typeface="나눔고딕"/>
                <a:ea typeface="나눔고딕"/>
              </a:rPr>
              <a:t>박현웅</a:t>
            </a:r>
            <a:endParaRPr lang="ko-KR" altLang="en-US" sz="2000" b="1">
              <a:solidFill>
                <a:srgbClr val="4aabc6"/>
              </a:solidFill>
              <a:latin typeface="나눔고딕"/>
              <a:ea typeface="나눔고딕"/>
            </a:endParaRPr>
          </a:p>
        </p:txBody>
      </p:sp>
      <p:sp>
        <p:nvSpPr>
          <p:cNvPr id="60" name="이등변 삼각형 59"/>
          <p:cNvSpPr/>
          <p:nvPr/>
        </p:nvSpPr>
        <p:spPr>
          <a:xfrm>
            <a:off x="7342057" y="0"/>
            <a:ext cx="1801943" cy="2293698"/>
          </a:xfrm>
          <a:custGeom>
            <a:avLst/>
            <a:gdLst/>
            <a:rect l="l" t="t" r="r" b="b"/>
            <a:pathLst>
              <a:path w="1801943" h="2293698">
                <a:moveTo>
                  <a:pt x="1328128" y="0"/>
                </a:moveTo>
                <a:lnTo>
                  <a:pt x="1801943" y="818286"/>
                </a:lnTo>
                <a:lnTo>
                  <a:pt x="1801943" y="2293698"/>
                </a:lnTo>
                <a:lnTo>
                  <a:pt x="0" y="22936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9" name="이등변 삼각형 59"/>
          <p:cNvSpPr/>
          <p:nvPr/>
        </p:nvSpPr>
        <p:spPr>
          <a:xfrm flipH="1">
            <a:off x="0" y="0"/>
            <a:ext cx="680950" cy="866783"/>
          </a:xfrm>
          <a:custGeom>
            <a:avLst/>
            <a:gdLst/>
            <a:rect l="l" t="t" r="r" b="b"/>
            <a:pathLst>
              <a:path w="1801943" h="2293698">
                <a:moveTo>
                  <a:pt x="1328128" y="0"/>
                </a:moveTo>
                <a:lnTo>
                  <a:pt x="1801943" y="818286"/>
                </a:lnTo>
                <a:lnTo>
                  <a:pt x="1801943" y="2293698"/>
                </a:lnTo>
                <a:lnTo>
                  <a:pt x="0" y="22936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1" name="이등변 삼각형 130"/>
          <p:cNvSpPr/>
          <p:nvPr/>
        </p:nvSpPr>
        <p:spPr>
          <a:xfrm flipH="1">
            <a:off x="178879" y="862855"/>
            <a:ext cx="1003793" cy="866783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084168" y="0"/>
            <a:ext cx="2132856" cy="2132856"/>
          </a:xfrm>
          <a:prstGeom prst="rect">
            <a:avLst/>
          </a:prstGeom>
          <a:solidFill>
            <a:srgbClr val="4aa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208912" y="2132856"/>
            <a:ext cx="935088" cy="1440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740352" y="1412776"/>
            <a:ext cx="1080120" cy="10801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0" y="0"/>
            <a:ext cx="260648" cy="260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51520" y="260648"/>
            <a:ext cx="395536" cy="395536"/>
          </a:xfrm>
          <a:prstGeom prst="rect">
            <a:avLst/>
          </a:prstGeom>
          <a:solidFill>
            <a:srgbClr val="4aa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0" y="648072"/>
            <a:ext cx="260648" cy="2606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 autoUpdateAnimBg="1"/>
      <p:bldP spid="131" grpId="1" animBg="1" autoUpdateAnimBg="1"/>
      <p:bldP spid="60" grpId="2" animBg="1" autoUpdate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23560" y="1450095"/>
            <a:ext cx="14306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/>
                <a:ea typeface="나눔고딕 ExtraBold"/>
              </a:rPr>
              <a:t>INDEX</a:t>
            </a:r>
            <a:endParaRPr lang="ko-KR" altLang="en-US" sz="3200">
              <a:solidFill>
                <a:schemeClr val="tx1">
                  <a:lumMod val="50000"/>
                  <a:lumOff val="50000"/>
                </a:schemeClr>
              </a:solidFill>
              <a:latin typeface="나눔고딕 ExtraBold"/>
              <a:ea typeface="나눔고딕 ExtraBold"/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4608810" y="2596699"/>
            <a:ext cx="2483505" cy="811346"/>
            <a:chOff x="4685010" y="3172115"/>
            <a:chExt cx="2483505" cy="811346"/>
          </a:xfrm>
        </p:grpSpPr>
        <p:sp>
          <p:nvSpPr>
            <p:cNvPr id="33" name="TextBox 32"/>
            <p:cNvSpPr txBox="1"/>
            <p:nvPr/>
          </p:nvSpPr>
          <p:spPr>
            <a:xfrm>
              <a:off x="4685010" y="3194783"/>
              <a:ext cx="1126628" cy="7505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4400">
                  <a:solidFill>
                    <a:srgbClr val="4aabc6"/>
                  </a:solidFill>
                  <a:latin typeface="나눔고딕 Bold"/>
                  <a:ea typeface="나눔고딕 Bold"/>
                </a:rPr>
                <a:t>01</a:t>
              </a:r>
              <a:endParaRPr lang="ko-KR" altLang="en-US" sz="4400">
                <a:solidFill>
                  <a:srgbClr val="4aabc6"/>
                </a:solidFill>
                <a:latin typeface="나눔고딕 Bold"/>
                <a:ea typeface="나눔고딕 Bold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 rot="0">
              <a:off x="5615137" y="3172115"/>
              <a:ext cx="1553378" cy="811346"/>
              <a:chOff x="1757258" y="2650781"/>
              <a:chExt cx="1553378" cy="811346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1757258" y="2650781"/>
                <a:ext cx="1553378" cy="4154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2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Bold"/>
                    <a:ea typeface="나눔고딕 Bold"/>
                  </a:rPr>
                  <a:t>요구 분석서</a:t>
                </a:r>
                <a:endParaRPr lang="ko-KR" altLang="en-US" sz="2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Bold"/>
                  <a:ea typeface="나눔고딕 Bold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766260" y="2973114"/>
                <a:ext cx="1449126" cy="48901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/>
                    <a:ea typeface="나눔고딕"/>
                  </a:rPr>
                  <a:t>계발 목적 및 동기</a:t>
                </a:r>
                <a:endParaRPr lang="ko-KR" altLang="en-US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</a:endParaRPr>
              </a:p>
              <a:p>
                <a:pPr lvl="0">
                  <a:defRPr lang="ko-KR" altLang="en-US"/>
                </a:pPr>
                <a:r>
                  <a:rPr lang="ko-KR" altLang="en-US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/>
                    <a:ea typeface="나눔고딕"/>
                  </a:rPr>
                  <a:t>요구 사항</a:t>
                </a:r>
                <a:endParaRPr lang="ko-KR" altLang="en-US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나눔고딕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 rot="0">
            <a:off x="4608810" y="3853081"/>
            <a:ext cx="2931180" cy="755114"/>
            <a:chOff x="4685010" y="4428497"/>
            <a:chExt cx="2931180" cy="755114"/>
          </a:xfrm>
        </p:grpSpPr>
        <p:sp>
          <p:nvSpPr>
            <p:cNvPr id="39" name="TextBox 38"/>
            <p:cNvSpPr txBox="1"/>
            <p:nvPr/>
          </p:nvSpPr>
          <p:spPr>
            <a:xfrm>
              <a:off x="4685010" y="4428497"/>
              <a:ext cx="1126628" cy="7551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4400">
                  <a:solidFill>
                    <a:srgbClr val="4aabc6"/>
                  </a:solidFill>
                  <a:latin typeface="나눔고딕 Bold"/>
                  <a:ea typeface="나눔고딕 Bold"/>
                </a:rPr>
                <a:t>02</a:t>
              </a:r>
              <a:endParaRPr lang="ko-KR" altLang="en-US" sz="4400">
                <a:solidFill>
                  <a:srgbClr val="4aabc6"/>
                </a:solidFill>
                <a:latin typeface="나눔고딕 Bold"/>
                <a:ea typeface="나눔고딕 Bold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15137" y="4652488"/>
              <a:ext cx="2001053" cy="415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Bold"/>
                  <a:ea typeface="나눔고딕 Bold"/>
                </a:rPr>
                <a:t>E/R </a:t>
              </a:r>
              <a:r>
                <a:rPr lang="ko-KR" altLang="en-US" sz="2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Bold"/>
                  <a:ea typeface="나눔고딕 Bold"/>
                </a:rPr>
                <a:t>다이어그램</a:t>
              </a:r>
              <a:endParaRPr lang="ko-KR" alt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나눔고딕 Bold"/>
                <a:ea typeface="나눔고딕 Bold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 rot="0">
            <a:off x="4608810" y="5086795"/>
            <a:ext cx="1683404" cy="750125"/>
            <a:chOff x="4685010" y="5662211"/>
            <a:chExt cx="1683404" cy="750125"/>
          </a:xfrm>
        </p:grpSpPr>
        <p:sp>
          <p:nvSpPr>
            <p:cNvPr id="45" name="TextBox 44"/>
            <p:cNvSpPr txBox="1"/>
            <p:nvPr/>
          </p:nvSpPr>
          <p:spPr>
            <a:xfrm>
              <a:off x="4685010" y="5662211"/>
              <a:ext cx="1126628" cy="7501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4400">
                  <a:solidFill>
                    <a:srgbClr val="4aabc6"/>
                  </a:solidFill>
                  <a:latin typeface="나눔고딕 Bold"/>
                  <a:ea typeface="나눔고딕 Bold"/>
                </a:rPr>
                <a:t>03</a:t>
              </a:r>
              <a:endParaRPr lang="ko-KR" altLang="en-US" sz="4400">
                <a:solidFill>
                  <a:srgbClr val="4aabc6"/>
                </a:solidFill>
                <a:latin typeface="나눔고딕 Bold"/>
                <a:ea typeface="나눔고딕 Bold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15137" y="5876624"/>
              <a:ext cx="753277" cy="415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Bold"/>
                  <a:ea typeface="나눔고딕 Bold"/>
                </a:rPr>
                <a:t>Q&amp;A</a:t>
              </a:r>
              <a:endPara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나눔고딕 Bold"/>
                <a:ea typeface="나눔고딕 Bold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0" y="0"/>
            <a:ext cx="2132856" cy="2132856"/>
          </a:xfrm>
          <a:prstGeom prst="rect">
            <a:avLst/>
          </a:prstGeom>
          <a:solidFill>
            <a:srgbClr val="4aa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763688" y="1484784"/>
            <a:ext cx="1080120" cy="10801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0" y="6246440"/>
            <a:ext cx="611560" cy="6115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95536" y="5949280"/>
            <a:ext cx="467544" cy="4675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691679" y="155339"/>
            <a:ext cx="5832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800">
                <a:solidFill>
                  <a:schemeClr val="accent5">
                    <a:lumMod val="75000"/>
                  </a:schemeClr>
                </a:solidFill>
                <a:latin typeface="나눔고딕 ExtraBold"/>
                <a:ea typeface="나눔고딕 ExtraBold"/>
              </a:rPr>
              <a:t>01. 요구분석서</a:t>
            </a:r>
            <a:endParaRPr lang="ko-KR" altLang="en-US" sz="4800">
              <a:solidFill>
                <a:schemeClr val="accent5">
                  <a:lumMod val="75000"/>
                </a:schemeClr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28916" y="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0" y="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745332" y="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316416" y="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428916" y="645160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0" y="645160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8745332" y="645160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8316416" y="645160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4" name="TextBox 8"/>
          <p:cNvSpPr txBox="1"/>
          <p:nvPr/>
        </p:nvSpPr>
        <p:spPr>
          <a:xfrm>
            <a:off x="473980" y="1087453"/>
            <a:ext cx="2513844" cy="46933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 defTabSz="914400">
              <a:defRPr lang="ko-KR" altLang="en-US"/>
            </a:pPr>
            <a:r>
              <a:rPr lang="ko-KR" altLang="en-US" sz="2500" b="1">
                <a:solidFill>
                  <a:srgbClr val="000000"/>
                </a:solidFill>
                <a:latin typeface="나눔고딕 Bold"/>
                <a:ea typeface="나눔고딕 Bold"/>
              </a:rPr>
              <a:t>계발목적 및 동기</a:t>
            </a:r>
            <a:endParaRPr lang="ko-KR" altLang="en-US" sz="2500" b="1">
              <a:solidFill>
                <a:srgbClr val="000000"/>
              </a:solidFill>
              <a:latin typeface="나눔고딕 Bold"/>
              <a:ea typeface="나눔고딕 Bold"/>
            </a:endParaRPr>
          </a:p>
        </p:txBody>
      </p:sp>
      <p:sp>
        <p:nvSpPr>
          <p:cNvPr id="56" name="TextBox 8"/>
          <p:cNvSpPr txBox="1"/>
          <p:nvPr/>
        </p:nvSpPr>
        <p:spPr>
          <a:xfrm>
            <a:off x="611559" y="1844824"/>
            <a:ext cx="7920882" cy="427784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500">
                <a:solidFill>
                  <a:srgbClr val="000000"/>
                </a:solidFill>
                <a:latin typeface="한컴 윤고딕 230"/>
                <a:ea typeface="한컴 윤고딕 230"/>
              </a:rPr>
              <a:t>- </a:t>
            </a:r>
            <a:r>
              <a:rPr lang="ko-KR" altLang="ko-KR" sz="2500">
                <a:solidFill>
                  <a:srgbClr val="000000"/>
                </a:solidFill>
                <a:latin typeface="한컴 윤고딕 230"/>
                <a:ea typeface="한컴 윤고딕 230"/>
              </a:rPr>
              <a:t>교내 셔틀버스는 많은 사람들이 이용하는 이동수단이지</a:t>
            </a:r>
            <a:r>
              <a:rPr lang="ko-KR" altLang="en-US" sz="2500">
                <a:solidFill>
                  <a:srgbClr val="000000"/>
                </a:solidFill>
                <a:latin typeface="한컴 윤고딕 230"/>
                <a:ea typeface="한컴 윤고딕 230"/>
              </a:rPr>
              <a:t>만 </a:t>
            </a:r>
            <a:endParaRPr lang="ko-KR" altLang="ko-KR" sz="250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ko-KR" altLang="en-US" sz="2500">
                <a:solidFill>
                  <a:srgbClr val="000000"/>
                </a:solidFill>
                <a:latin typeface="한컴 윤고딕 230"/>
                <a:ea typeface="한컴 윤고딕 230"/>
              </a:rPr>
              <a:t>   </a:t>
            </a:r>
            <a:r>
              <a:rPr lang="ko-KR" altLang="ko-KR" sz="2500">
                <a:solidFill>
                  <a:srgbClr val="000000"/>
                </a:solidFill>
                <a:latin typeface="한컴 윤고딕 230"/>
                <a:ea typeface="한컴 윤고딕 230"/>
              </a:rPr>
              <a:t>불편한 사항들을 위해 편의기능을 가진 DB를 구축하고</a:t>
            </a:r>
            <a:endParaRPr lang="ko-KR" altLang="ko-KR" sz="250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ko-KR" altLang="en-US" sz="2500">
                <a:solidFill>
                  <a:srgbClr val="000000"/>
                </a:solidFill>
                <a:latin typeface="한컴 윤고딕 230"/>
                <a:ea typeface="한컴 윤고딕 230"/>
              </a:rPr>
              <a:t>   </a:t>
            </a:r>
            <a:r>
              <a:rPr lang="ko-KR" altLang="ko-KR" sz="2500">
                <a:solidFill>
                  <a:srgbClr val="000000"/>
                </a:solidFill>
                <a:latin typeface="한컴 윤고딕 230"/>
                <a:ea typeface="한컴 윤고딕 230"/>
              </a:rPr>
              <a:t>자 합니다.</a:t>
            </a:r>
            <a:endParaRPr lang="ko-KR" altLang="ko-KR" sz="250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endParaRPr lang="ko-KR" altLang="ko-KR" sz="250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ko-KR" altLang="en-US" sz="2500">
                <a:solidFill>
                  <a:srgbClr val="000000"/>
                </a:solidFill>
                <a:latin typeface="한컴 윤고딕 230"/>
                <a:ea typeface="한컴 윤고딕 230"/>
              </a:rPr>
              <a:t>- </a:t>
            </a:r>
            <a:r>
              <a:rPr lang="ko-KR" altLang="ko-KR" sz="2500">
                <a:solidFill>
                  <a:srgbClr val="000000"/>
                </a:solidFill>
                <a:latin typeface="한컴 윤고딕 230"/>
                <a:ea typeface="한컴 윤고딕 230"/>
              </a:rPr>
              <a:t>학교 홈페이지 및 정류장에만 붙어 있는 시간표를 매번 </a:t>
            </a:r>
            <a:endParaRPr lang="ko-KR" altLang="ko-KR" sz="250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ko-KR" altLang="en-US" sz="2500">
                <a:solidFill>
                  <a:srgbClr val="000000"/>
                </a:solidFill>
                <a:latin typeface="한컴 윤고딕 230"/>
                <a:ea typeface="한컴 윤고딕 230"/>
              </a:rPr>
              <a:t>   </a:t>
            </a:r>
            <a:r>
              <a:rPr lang="ko-KR" altLang="ko-KR" sz="2500">
                <a:solidFill>
                  <a:srgbClr val="000000"/>
                </a:solidFill>
                <a:latin typeface="한컴 윤고딕 230"/>
                <a:ea typeface="한컴 윤고딕 230"/>
              </a:rPr>
              <a:t>확인하기가 불편합니다. 그래서 시간표 제공과 원하는 시</a:t>
            </a:r>
            <a:endParaRPr lang="ko-KR" altLang="ko-KR" sz="250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ko-KR" altLang="en-US" sz="2500">
                <a:solidFill>
                  <a:srgbClr val="000000"/>
                </a:solidFill>
                <a:latin typeface="한컴 윤고딕 230"/>
                <a:ea typeface="한컴 윤고딕 230"/>
              </a:rPr>
              <a:t>   </a:t>
            </a:r>
            <a:r>
              <a:rPr lang="ko-KR" altLang="ko-KR" sz="2500">
                <a:solidFill>
                  <a:srgbClr val="000000"/>
                </a:solidFill>
                <a:latin typeface="한컴 윤고딕 230"/>
                <a:ea typeface="한컴 윤고딕 230"/>
              </a:rPr>
              <a:t>간의 버스알림을 받을 수 있도록 하고자 합니다.</a:t>
            </a:r>
            <a:endParaRPr lang="ko-KR" altLang="ko-KR" sz="250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endParaRPr lang="ko-KR" altLang="en-US" sz="250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ko-KR" altLang="en-US" sz="2500">
                <a:solidFill>
                  <a:srgbClr val="000000"/>
                </a:solidFill>
                <a:latin typeface="한컴 윤고딕 230"/>
                <a:ea typeface="한컴 윤고딕 230"/>
              </a:rPr>
              <a:t>- </a:t>
            </a:r>
            <a:r>
              <a:rPr lang="ko-KR" altLang="ko-KR" sz="2500">
                <a:solidFill>
                  <a:srgbClr val="000000"/>
                </a:solidFill>
                <a:latin typeface="한컴 윤고딕 230"/>
                <a:ea typeface="한컴 윤고딕 230"/>
              </a:rPr>
              <a:t>또한,</a:t>
            </a:r>
            <a:r>
              <a:rPr lang="ko-KR" altLang="en-US" sz="2500">
                <a:solidFill>
                  <a:srgbClr val="000000"/>
                </a:solidFill>
                <a:latin typeface="한컴 윤고딕 230"/>
                <a:ea typeface="한컴 윤고딕 230"/>
              </a:rPr>
              <a:t> </a:t>
            </a:r>
            <a:r>
              <a:rPr lang="ko-KR" altLang="ko-KR" sz="2500">
                <a:solidFill>
                  <a:srgbClr val="000000"/>
                </a:solidFill>
                <a:latin typeface="한컴 윤고딕 230"/>
                <a:ea typeface="한컴 윤고딕 230"/>
              </a:rPr>
              <a:t>버스의 순환유무, 서울행 버스 시간표 등 부가적인 </a:t>
            </a:r>
            <a:endParaRPr lang="ko-KR" altLang="ko-KR" sz="250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ko-KR" altLang="en-US" sz="2500">
                <a:solidFill>
                  <a:srgbClr val="000000"/>
                </a:solidFill>
                <a:latin typeface="한컴 윤고딕 230"/>
                <a:ea typeface="한컴 윤고딕 230"/>
              </a:rPr>
              <a:t>   </a:t>
            </a:r>
            <a:r>
              <a:rPr lang="ko-KR" altLang="ko-KR" sz="2500">
                <a:solidFill>
                  <a:srgbClr val="000000"/>
                </a:solidFill>
                <a:latin typeface="한컴 윤고딕 230"/>
                <a:ea typeface="한컴 윤고딕 230"/>
              </a:rPr>
              <a:t>요소도 추가하여 좀 더 편한 학교생활을 제공하고자 합니</a:t>
            </a:r>
            <a:endParaRPr lang="ko-KR" altLang="ko-KR" sz="2500">
              <a:solidFill>
                <a:srgbClr val="000000"/>
              </a:solidFill>
              <a:latin typeface="한컴 윤고딕 230"/>
              <a:ea typeface="한컴 윤고딕 230"/>
            </a:endParaRPr>
          </a:p>
          <a:p>
            <a:pPr>
              <a:defRPr lang="ko-KR" altLang="en-US"/>
            </a:pPr>
            <a:r>
              <a:rPr lang="ko-KR" altLang="en-US" sz="2500">
                <a:solidFill>
                  <a:srgbClr val="000000"/>
                </a:solidFill>
                <a:latin typeface="한컴 윤고딕 230"/>
                <a:ea typeface="한컴 윤고딕 230"/>
              </a:rPr>
              <a:t>   </a:t>
            </a:r>
            <a:r>
              <a:rPr lang="ko-KR" altLang="ko-KR" sz="2500">
                <a:solidFill>
                  <a:srgbClr val="000000"/>
                </a:solidFill>
                <a:latin typeface="한컴 윤고딕 230"/>
                <a:ea typeface="한컴 윤고딕 230"/>
              </a:rPr>
              <a:t>다.</a:t>
            </a:r>
            <a:endParaRPr lang="ko-KR" altLang="ko-KR" sz="2500">
              <a:solidFill>
                <a:srgbClr val="000000"/>
              </a:solidFill>
              <a:latin typeface="한컴 윤고딕 230"/>
              <a:ea typeface="한컴 윤고딕 230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691679" y="155339"/>
            <a:ext cx="5832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800">
                <a:solidFill>
                  <a:schemeClr val="accent5">
                    <a:lumMod val="75000"/>
                  </a:schemeClr>
                </a:solidFill>
                <a:latin typeface="나눔고딕 ExtraBold"/>
                <a:ea typeface="나눔고딕 ExtraBold"/>
              </a:rPr>
              <a:t>01. 요구분석서</a:t>
            </a:r>
            <a:endParaRPr lang="ko-KR" altLang="en-US" sz="4800">
              <a:solidFill>
                <a:schemeClr val="accent5">
                  <a:lumMod val="75000"/>
                </a:schemeClr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28916" y="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0" y="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745332" y="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316416" y="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428916" y="645160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0" y="645160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8745332" y="645160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8316416" y="645160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4" name="TextBox 8"/>
          <p:cNvSpPr txBox="1"/>
          <p:nvPr/>
        </p:nvSpPr>
        <p:spPr>
          <a:xfrm>
            <a:off x="473980" y="1087453"/>
            <a:ext cx="1417685" cy="46933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 defTabSz="914400">
              <a:defRPr lang="ko-KR" altLang="en-US"/>
            </a:pPr>
            <a:r>
              <a:rPr lang="ko-KR" altLang="en-US" sz="2500" b="1">
                <a:solidFill>
                  <a:srgbClr val="000000"/>
                </a:solidFill>
                <a:latin typeface="나눔고딕 Bold"/>
                <a:ea typeface="나눔고딕 Bold"/>
              </a:rPr>
              <a:t>요구사항</a:t>
            </a:r>
            <a:endParaRPr lang="ko-KR" altLang="en-US" sz="2500" b="1">
              <a:solidFill>
                <a:srgbClr val="000000"/>
              </a:solidFill>
              <a:latin typeface="나눔고딕 Bold"/>
              <a:ea typeface="나눔고딕 Bold"/>
            </a:endParaRPr>
          </a:p>
        </p:txBody>
      </p:sp>
      <p:sp>
        <p:nvSpPr>
          <p:cNvPr id="56" name="TextBox 8"/>
          <p:cNvSpPr txBox="1"/>
          <p:nvPr/>
        </p:nvSpPr>
        <p:spPr>
          <a:xfrm>
            <a:off x="611559" y="1985729"/>
            <a:ext cx="7920882" cy="374641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- </a:t>
            </a:r>
            <a:r>
              <a:rPr lang="ko-KR" altLang="ko-KR" sz="2000">
                <a:solidFill>
                  <a:schemeClr val="tx1"/>
                </a:solidFill>
              </a:rPr>
              <a:t>첫 화면에서 유저는 학번을 입력하여 개인 ID를 생성합니다.</a:t>
            </a:r>
            <a:endParaRPr lang="ko-KR" altLang="ko-KR" sz="20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- </a:t>
            </a:r>
            <a:r>
              <a:rPr lang="ko-KR" altLang="ko-KR" sz="2000">
                <a:solidFill>
                  <a:schemeClr val="tx1"/>
                </a:solidFill>
              </a:rPr>
              <a:t>로그인 후 메인화면에서는 평일 셔틀버스 시간표, 일요일 셔틀버스 </a:t>
            </a:r>
            <a:endParaRPr lang="ko-KR" altLang="ko-KR" sz="20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  </a:t>
            </a:r>
            <a:r>
              <a:rPr lang="ko-KR" altLang="ko-KR" sz="2000">
                <a:solidFill>
                  <a:schemeClr val="tx1"/>
                </a:solidFill>
              </a:rPr>
              <a:t>시간표, 서울행 버스 시간표를 볼 수가 있다.</a:t>
            </a:r>
            <a:endParaRPr lang="ko-KR" altLang="ko-KR" sz="20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- </a:t>
            </a:r>
            <a:r>
              <a:rPr lang="ko-KR" altLang="ko-KR" sz="2000">
                <a:solidFill>
                  <a:schemeClr val="tx1"/>
                </a:solidFill>
              </a:rPr>
              <a:t>평일 셔틀버스 시간표를 누르면 버스 운행시간과 함께 셔틀버스 </a:t>
            </a:r>
            <a:endParaRPr lang="ko-KR" altLang="ko-KR" sz="20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  </a:t>
            </a:r>
            <a:r>
              <a:rPr lang="ko-KR" altLang="ko-KR" sz="2000">
                <a:solidFill>
                  <a:schemeClr val="tx1"/>
                </a:solidFill>
              </a:rPr>
              <a:t>출발위치와 순환유무를 볼 수가 있다.</a:t>
            </a:r>
            <a:endParaRPr lang="ko-KR" altLang="ko-KR" sz="20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- </a:t>
            </a:r>
            <a:r>
              <a:rPr lang="ko-KR" altLang="ko-KR" sz="2000">
                <a:solidFill>
                  <a:schemeClr val="tx1"/>
                </a:solidFill>
              </a:rPr>
              <a:t>일요일 셔틀버스 시간표를 누르면 버스 운행시간과 함께 셔틀버스 </a:t>
            </a:r>
            <a:endParaRPr lang="ko-KR" altLang="ko-KR" sz="20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  </a:t>
            </a:r>
            <a:r>
              <a:rPr lang="ko-KR" altLang="ko-KR" sz="2000">
                <a:solidFill>
                  <a:schemeClr val="tx1"/>
                </a:solidFill>
              </a:rPr>
              <a:t>출발위치를 알 수가 있다.</a:t>
            </a:r>
            <a:endParaRPr lang="ko-KR" altLang="ko-KR" sz="20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- </a:t>
            </a:r>
            <a:r>
              <a:rPr lang="ko-KR" altLang="ko-KR" sz="2000">
                <a:solidFill>
                  <a:schemeClr val="tx1"/>
                </a:solidFill>
              </a:rPr>
              <a:t>서울행 버스 시간표를 누르면 버스 운행시간을 볼 수가 있다.</a:t>
            </a:r>
            <a:endParaRPr lang="ko-KR" altLang="ko-KR" sz="20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- </a:t>
            </a:r>
            <a:r>
              <a:rPr lang="ko-KR" altLang="ko-KR" sz="2000">
                <a:solidFill>
                  <a:schemeClr val="tx1"/>
                </a:solidFill>
              </a:rPr>
              <a:t>현재시간과 비교해서 다음 버스가 출발하기까지 남은 시간을 알 </a:t>
            </a:r>
            <a:endParaRPr lang="ko-KR" altLang="ko-KR" sz="20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  </a:t>
            </a:r>
            <a:r>
              <a:rPr lang="ko-KR" altLang="ko-KR" sz="2000">
                <a:solidFill>
                  <a:schemeClr val="tx1"/>
                </a:solidFill>
              </a:rPr>
              <a:t>수가 있다.</a:t>
            </a:r>
            <a:endParaRPr lang="ko-KR" altLang="ko-KR" sz="20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- </a:t>
            </a:r>
            <a:r>
              <a:rPr lang="ko-KR" altLang="ko-KR" sz="2000">
                <a:solidFill>
                  <a:schemeClr val="tx1"/>
                </a:solidFill>
              </a:rPr>
              <a:t>유저는 원하는 시간을 설정할 수 있고 각 셔틀버스 시간표와 비교</a:t>
            </a:r>
            <a:endParaRPr lang="ko-KR" altLang="ko-KR" sz="20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  </a:t>
            </a:r>
            <a:r>
              <a:rPr lang="ko-KR" altLang="ko-KR" sz="2000">
                <a:solidFill>
                  <a:schemeClr val="tx1"/>
                </a:solidFill>
              </a:rPr>
              <a:t>해서 알림을 받을 수가 있다.</a:t>
            </a:r>
            <a:endParaRPr lang="ko-KR" altLang="ko-KR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428916" y="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0" y="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8745332" y="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8316416" y="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428916" y="645160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0" y="645160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8745332" y="645160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8316416" y="645160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91679" y="155339"/>
            <a:ext cx="5832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800">
                <a:solidFill>
                  <a:schemeClr val="accent5">
                    <a:lumMod val="75000"/>
                  </a:schemeClr>
                </a:solidFill>
                <a:latin typeface="나눔고딕 ExtraBold"/>
                <a:ea typeface="나눔고딕 ExtraBold"/>
              </a:rPr>
              <a:t>02. </a:t>
            </a:r>
            <a:r>
              <a:rPr lang="en-US" altLang="ko-KR" sz="4800">
                <a:solidFill>
                  <a:schemeClr val="accent5">
                    <a:lumMod val="75000"/>
                  </a:schemeClr>
                </a:solidFill>
                <a:latin typeface="나눔고딕 ExtraBold"/>
                <a:ea typeface="나눔고딕 ExtraBold"/>
              </a:rPr>
              <a:t>E/R </a:t>
            </a:r>
            <a:r>
              <a:rPr lang="ko-KR" altLang="en-US" sz="4800">
                <a:solidFill>
                  <a:schemeClr val="accent5">
                    <a:lumMod val="75000"/>
                  </a:schemeClr>
                </a:solidFill>
                <a:latin typeface="나눔고딕 ExtraBold"/>
                <a:ea typeface="나눔고딕 ExtraBold"/>
              </a:rPr>
              <a:t>다이어그램</a:t>
            </a:r>
            <a:endParaRPr lang="ko-KR" altLang="en-US" sz="4800">
              <a:solidFill>
                <a:schemeClr val="accent5">
                  <a:lumMod val="75000"/>
                </a:schemeClr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82" name=""/>
          <p:cNvPicPr>
            <a:picLocks noChangeAspect="1"/>
          </p:cNvPicPr>
          <p:nvPr/>
        </p:nvPicPr>
        <p:blipFill rotWithShape="1">
          <a:blip r:embed="rId2"/>
          <a:srcRect l="37400" t="15890" r="33460" b="29000"/>
          <a:stretch>
            <a:fillRect/>
          </a:stretch>
        </p:blipFill>
        <p:spPr>
          <a:xfrm>
            <a:off x="1236933" y="1412776"/>
            <a:ext cx="6670133" cy="482453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0" y="2761967"/>
            <a:ext cx="9144001" cy="1334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20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/>
                <a:ea typeface="나눔고딕 ExtraBold"/>
                <a:sym typeface="Wingdings"/>
              </a:rPr>
              <a:t>Q &amp; A</a:t>
            </a:r>
            <a:endParaRPr lang="en-US" altLang="ko-KR" sz="8200">
              <a:solidFill>
                <a:schemeClr val="tx1">
                  <a:lumMod val="65000"/>
                  <a:lumOff val="35000"/>
                </a:schemeClr>
              </a:solidFill>
              <a:latin typeface="나눔고딕 ExtraBold"/>
              <a:ea typeface="나눔고딕 ExtraBold"/>
              <a:sym typeface="Wingding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205780" y="0"/>
            <a:ext cx="936104" cy="936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236296" y="0"/>
            <a:ext cx="936104" cy="9361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8205780" y="980728"/>
            <a:ext cx="936104" cy="936104"/>
          </a:xfrm>
          <a:prstGeom prst="rect">
            <a:avLst/>
          </a:prstGeom>
          <a:solidFill>
            <a:srgbClr val="4aa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971600" y="5921896"/>
            <a:ext cx="936104" cy="936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4941168"/>
            <a:ext cx="936104" cy="9361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0" y="5921896"/>
            <a:ext cx="936104" cy="936104"/>
          </a:xfrm>
          <a:prstGeom prst="rect">
            <a:avLst/>
          </a:prstGeom>
          <a:solidFill>
            <a:srgbClr val="4aa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-1" y="2839692"/>
            <a:ext cx="9144002" cy="1178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72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Thank you</a:t>
            </a:r>
            <a:r>
              <a:rPr lang="en-US" altLang="ko-KR" sz="720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/>
                <a:ea typeface="나눔고딕 ExtraBold"/>
                <a:sym typeface="Wingdings"/>
              </a:rPr>
              <a:t></a:t>
            </a:r>
            <a:endParaRPr lang="en-US" altLang="ko-KR" sz="7200">
              <a:solidFill>
                <a:schemeClr val="tx1">
                  <a:lumMod val="65000"/>
                  <a:lumOff val="35000"/>
                </a:schemeClr>
              </a:solidFill>
              <a:latin typeface="나눔고딕 ExtraBold"/>
              <a:ea typeface="나눔고딕 ExtraBold"/>
              <a:sym typeface="Wingding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205780" y="0"/>
            <a:ext cx="936104" cy="936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236296" y="0"/>
            <a:ext cx="936104" cy="9361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8205780" y="980728"/>
            <a:ext cx="936104" cy="936104"/>
          </a:xfrm>
          <a:prstGeom prst="rect">
            <a:avLst/>
          </a:prstGeom>
          <a:solidFill>
            <a:srgbClr val="4aa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971600" y="5921896"/>
            <a:ext cx="936104" cy="936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4941168"/>
            <a:ext cx="936104" cy="9361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0" y="5921896"/>
            <a:ext cx="936104" cy="936104"/>
          </a:xfrm>
          <a:prstGeom prst="rect">
            <a:avLst/>
          </a:prstGeom>
          <a:solidFill>
            <a:srgbClr val="4aa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Microsoft Corporation</ep:Company>
  <ep:Words>60</ep:Words>
  <ep:PresentationFormat>화면 슬라이드 쇼(4:3)</ep:PresentationFormat>
  <ep:Paragraphs>28</ep:Paragraphs>
  <ep:Slides>7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ep:HeadingPairs>
  <ep:TitlesOfParts>
    <vt:vector size="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2015-10-29T09:10:23.000</dcterms:created>
  <dc:creator>Registered User</dc:creator>
  <cp:lastModifiedBy>user</cp:lastModifiedBy>
  <dcterms:modified xsi:type="dcterms:W3CDTF">2016-11-06T17:51:17.984</dcterms:modified>
  <cp:revision>211</cp:revision>
  <dc:title>PowerPoint 프레젠테이션</dc:title>
</cp:coreProperties>
</file>